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5" r:id="rId2"/>
    <p:sldId id="1592" r:id="rId3"/>
    <p:sldId id="1595" r:id="rId4"/>
    <p:sldId id="1591" r:id="rId5"/>
    <p:sldId id="1549" r:id="rId6"/>
    <p:sldId id="1671" r:id="rId7"/>
    <p:sldId id="1644" r:id="rId8"/>
    <p:sldId id="1674" r:id="rId9"/>
    <p:sldId id="1668" r:id="rId10"/>
    <p:sldId id="1667" r:id="rId11"/>
    <p:sldId id="1594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8563AF-2149-42C1-9BEC-088BE773098A}" v="6" dt="2023-09-08T09:52:33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7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B3E40-223F-496B-B2C1-E631C1EA3C61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7F5D6-B8F2-4C92-A839-101141A7A7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3829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E596F-A655-4ED7-B750-4298DF734A7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2418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E596F-A655-4ED7-B750-4298DF734A7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0081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E596F-A655-4ED7-B750-4298DF734A7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0012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6046">
              <a:lnSpc>
                <a:spcPct val="120000"/>
              </a:lnSpc>
              <a:buClr>
                <a:schemeClr val="tx2"/>
              </a:buClr>
              <a:defRPr/>
            </a:pPr>
            <a:r>
              <a:rPr lang="en-US"/>
              <a:t>Merk is middel je ambitie te ondersteunen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F6BB9-C684-ED47-9F24-6342968437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01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9DB4F-3268-4BE4-8519-ACDCF38ACB24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5557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E596F-A655-4ED7-B750-4298DF734A7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0512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9DB4F-3268-4BE4-8519-ACDCF38ACB24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3158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6E596F-A655-4ED7-B750-4298DF734A7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0661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701EF0-6048-481E-84BC-5215BEC1B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57F497F-BB22-42D7-8C94-4576F3CF1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6A2610-0A10-4260-A3C3-7FCFC298F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19DB989-5072-4ED6-903B-447C85276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8FF4B1-BF53-4710-9CE3-5D1440098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6314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340560-9584-4480-872F-7D5C6132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809A1E-3676-4D92-A9F2-68EB68BEC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E33131E-BF07-4E71-8EAA-89FF2C32D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0C4D77C-66F7-442E-B4A3-240DC4D51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1929A3-1732-47F3-8DEF-23EE7E058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8727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5AF4E0-86DF-46D2-840B-130AFE87A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42F3652-A292-4242-AF6A-9A821B4B1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898022-BBDB-4AD8-B844-3BA2E00A8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58FA2D3-A54A-43AB-A506-82318BB6F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834719-A344-4A43-B949-B563790E9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5852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277833-E25A-43CA-9897-EB23522A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AEF93F-0158-48E0-B181-8134268FDF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7AC0D07-3113-40A9-A49F-A413D654C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DECCBA8-FBA3-4999-8092-66967E11B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4F27548-3D7C-42A9-8187-7BA1FB9F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706C803-1E65-4F18-8564-A1ECC15F3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873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83BBE-7304-4DBD-AE26-10282929B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A53E6A0-E630-4258-BE09-B7EB1BC67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8734385-C7D5-4450-95AA-D897AC525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3691EF8-CE2D-41BC-BFB6-F3AA1AFEA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21DA570-28A9-45BD-B8D3-A3E254185D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E1E2C92-502E-4A8F-B5A3-AC1E1DA66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8F24645-6828-4A30-8BA0-459C0B0DB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CD20694-512D-42F4-86BA-8A205D554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1828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C94878-6EF7-4CE2-B3D6-25F514E2E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758F04C-233F-4A68-AA07-40DA68CD7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7C45B8D-8B6A-4D12-ADF0-8DAB3FCFF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B29A993-F335-4F5E-847B-F4519E1F6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040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710015F-B82D-4722-8C19-826598C42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1D47BD4-86F4-405E-A68B-CE84F40E3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15D4F10-DDBB-4C08-86A5-2AC6F98D2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7239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9251FA-48F9-4501-B41B-939C771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C69819-3479-4B9E-961C-2CC597BD6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116483E-86B6-40CB-BF22-E869F6479A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F150A62-5EB7-4F25-BE1D-7337242ED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8B328A7-533A-42C3-9862-E92CDC5B1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D6E8EA3-F5AC-4F35-BA9F-673A4F2F8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7815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FA840C-DB5E-4BF2-B740-5DD9ED546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37C5779-B984-450A-870A-3F6C3F78C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0B4175F-A1BA-400A-8AC5-2990FEDA4C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0195674-A098-4BE0-9E79-830E15ED9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16D4DD5-347F-4D8D-A679-9136CC3A0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9E59AEC-5DD5-4B6C-8679-5A382C179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2399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0FC66A-97B3-459B-8298-FA2981A24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7EE09A3-4211-4935-BB49-682409545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118B28-C799-4316-95C1-831751581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6809387-DCE3-4262-B082-4AA9A5004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ACDF8B-196C-4FF6-8690-CD99AB6EB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5530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0073DDD-1597-4FC4-B7B2-D854B4BC6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DD2BA39-4B55-4CE2-9AE5-A9C360345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70CAC61-0294-4042-8203-BB9F5D2E8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252CA3B-E86B-45B4-A96E-D5A59197D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39E07D-9F48-4B12-8D91-D83C6011B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7000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253143" y="253793"/>
            <a:ext cx="11784343" cy="6350209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61837" y="756657"/>
            <a:ext cx="2772833" cy="508001"/>
          </a:xfrm>
          <a:solidFill>
            <a:srgbClr val="EA4F45"/>
          </a:solidFill>
        </p:spPr>
        <p:txBody>
          <a:bodyPr anchor="ctr"/>
          <a:lstStyle>
            <a:lvl1pPr>
              <a:defRPr sz="2933" b="0" i="0">
                <a:solidFill>
                  <a:schemeClr val="bg1"/>
                </a:solidFill>
                <a:latin typeface="+mj-lt"/>
                <a:ea typeface="Circular Std Bold" charset="0"/>
                <a:cs typeface="Circular Std Bold" charset="0"/>
              </a:defRPr>
            </a:lvl1pPr>
            <a:lvl2pPr>
              <a:defRPr sz="2933" b="1" i="0">
                <a:solidFill>
                  <a:schemeClr val="bg1"/>
                </a:solidFill>
                <a:latin typeface="Circular Std" charset="0"/>
                <a:ea typeface="Circular Std" charset="0"/>
                <a:cs typeface="Circular Std" charset="0"/>
              </a:defRPr>
            </a:lvl2pPr>
            <a:lvl3pPr>
              <a:defRPr sz="2933" b="1" i="0">
                <a:solidFill>
                  <a:schemeClr val="bg1"/>
                </a:solidFill>
                <a:latin typeface="Circular Std" charset="0"/>
                <a:ea typeface="Circular Std" charset="0"/>
                <a:cs typeface="Circular Std" charset="0"/>
              </a:defRPr>
            </a:lvl3pPr>
            <a:lvl4pPr>
              <a:defRPr sz="2933" b="1" i="0">
                <a:solidFill>
                  <a:schemeClr val="bg1"/>
                </a:solidFill>
                <a:latin typeface="Circular Std" charset="0"/>
                <a:ea typeface="Circular Std" charset="0"/>
                <a:cs typeface="Circular Std" charset="0"/>
              </a:defRPr>
            </a:lvl4pPr>
            <a:lvl5pPr>
              <a:defRPr sz="2933" b="1" i="0">
                <a:solidFill>
                  <a:schemeClr val="bg1"/>
                </a:solidFill>
                <a:latin typeface="Circular Std" charset="0"/>
                <a:ea typeface="Circular Std" charset="0"/>
                <a:cs typeface="Circular Std" charset="0"/>
              </a:defRPr>
            </a:lvl5pPr>
          </a:lstStyle>
          <a:p>
            <a:pPr lvl="0"/>
            <a:r>
              <a:rPr lang="en-US"/>
              <a:t>full size image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1998" y="254000"/>
            <a:ext cx="5411053" cy="5080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D52E792C-C56B-DF4A-B927-FC2E4D2C723E}" type="datetime1">
              <a:rPr lang="en-US" smtClean="0"/>
              <a:t>5/11/2026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© </a:t>
            </a:r>
            <a:r>
              <a:rPr lang="en-US" err="1"/>
              <a:t>Branddoctors</a:t>
            </a:r>
            <a:r>
              <a:rPr lang="en-US"/>
              <a:t> </a:t>
            </a:r>
            <a:r>
              <a:rPr lang="is-IS"/>
              <a:t>2019</a:t>
            </a:r>
            <a:r>
              <a:rPr lang="en-US"/>
              <a:t> | </a:t>
            </a:r>
            <a:r>
              <a:rPr lang="en-US" err="1"/>
              <a:t>Vertrouwelijk</a:t>
            </a:r>
            <a:r>
              <a:rPr lang="en-US"/>
              <a:t> | </a:t>
            </a:r>
            <a:r>
              <a:rPr lang="en-US" err="1"/>
              <a:t>Niets</a:t>
            </a:r>
            <a:r>
              <a:rPr lang="en-US"/>
              <a:t> </a:t>
            </a:r>
            <a:r>
              <a:rPr lang="en-US" err="1"/>
              <a:t>uit</a:t>
            </a:r>
            <a:r>
              <a:rPr lang="en-US"/>
              <a:t> </a:t>
            </a:r>
            <a:r>
              <a:rPr lang="en-US" err="1"/>
              <a:t>dit</a:t>
            </a:r>
            <a:r>
              <a:rPr lang="en-US"/>
              <a:t> document mag </a:t>
            </a:r>
            <a:r>
              <a:rPr lang="en-US" err="1"/>
              <a:t>worden</a:t>
            </a:r>
            <a:r>
              <a:rPr lang="en-US"/>
              <a:t> </a:t>
            </a:r>
            <a:r>
              <a:rPr lang="en-US" err="1"/>
              <a:t>gepubliceerd</a:t>
            </a:r>
            <a:r>
              <a:rPr lang="en-US"/>
              <a:t> </a:t>
            </a:r>
            <a:r>
              <a:rPr lang="en-US" err="1"/>
              <a:t>zonder</a:t>
            </a:r>
            <a:r>
              <a:rPr lang="en-US"/>
              <a:t> </a:t>
            </a:r>
            <a:r>
              <a:rPr lang="en-US" err="1"/>
              <a:t>toestemming</a:t>
            </a:r>
            <a:r>
              <a:rPr lang="en-US"/>
              <a:t> </a:t>
            </a:r>
            <a:r>
              <a:rPr lang="en-US" err="1"/>
              <a:t>vooraf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3F2D21E9-095C-DF4B-8406-809DAA98593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10" name="Picture 10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8" t="76222" r="86534" b="14419"/>
          <a:stretch/>
        </p:blipFill>
        <p:spPr>
          <a:xfrm>
            <a:off x="254205" y="253999"/>
            <a:ext cx="507792" cy="50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1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FE9E060-DE3D-4573-A394-6CD6BB8E2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867727B-E8A9-42B0-91AE-276AAB720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729F19-A299-4FD4-A72E-C7E2B5F9E4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38E36-1CC1-4E12-BE20-A462FF4CCC8C}" type="datetimeFigureOut">
              <a:rPr lang="nl-NL" smtClean="0"/>
              <a:t>11-5-2026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EF953D-FF24-4473-A701-453788EE5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0FCCBB9-988C-468D-B8B1-04A62F648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46B46-E467-4B5A-B92E-05EAE3FD0E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733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powerpoint 05 breedbeeld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828800" y="3817960"/>
            <a:ext cx="8534400" cy="1752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nl-NL" sz="7200" baseline="30000" dirty="0">
              <a:solidFill>
                <a:srgbClr val="FFFFFF"/>
              </a:solidFill>
              <a:latin typeface="Gravity Book"/>
              <a:cs typeface="Gravity Book"/>
            </a:endParaRPr>
          </a:p>
          <a:p>
            <a:pPr>
              <a:spcBef>
                <a:spcPts val="0"/>
              </a:spcBef>
            </a:pPr>
            <a:endParaRPr lang="nl-NL" sz="7200" baseline="30000" dirty="0">
              <a:solidFill>
                <a:srgbClr val="FFFFFF"/>
              </a:solidFill>
              <a:latin typeface="Gravity Book"/>
              <a:cs typeface="Gravity Book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3892" y="3040040"/>
            <a:ext cx="11534073" cy="1470025"/>
          </a:xfrm>
        </p:spPr>
        <p:txBody>
          <a:bodyPr>
            <a:noAutofit/>
          </a:bodyPr>
          <a:lstStyle/>
          <a:p>
            <a:br>
              <a:rPr lang="nl-NL" sz="6600" dirty="0">
                <a:solidFill>
                  <a:srgbClr val="FFFFFF"/>
                </a:solidFill>
                <a:latin typeface="Gravity Book"/>
                <a:cs typeface="Gravity Book"/>
              </a:rPr>
            </a:br>
            <a:br>
              <a:rPr lang="nl-NL" sz="6600" dirty="0">
                <a:solidFill>
                  <a:srgbClr val="FFFFFF"/>
                </a:solidFill>
                <a:latin typeface="Gravity Book"/>
                <a:cs typeface="Gravity Book"/>
              </a:rPr>
            </a:br>
            <a:r>
              <a:rPr lang="nl-NL" sz="6600" dirty="0">
                <a:solidFill>
                  <a:srgbClr val="FFFFFF"/>
                </a:solidFill>
                <a:latin typeface="Gravity Book"/>
                <a:cs typeface="Gravity Book"/>
              </a:rPr>
              <a:t>Welzijn op Recept</a:t>
            </a:r>
            <a:br>
              <a:rPr lang="nl-NL" sz="6600" dirty="0">
                <a:solidFill>
                  <a:srgbClr val="FFFFFF"/>
                </a:solidFill>
                <a:latin typeface="Gravity Book"/>
                <a:cs typeface="Gravity Book"/>
              </a:rPr>
            </a:br>
            <a:br>
              <a:rPr lang="nl-NL" sz="5333" dirty="0">
                <a:solidFill>
                  <a:srgbClr val="FFFFFF"/>
                </a:solidFill>
                <a:latin typeface="Gravity Book"/>
                <a:cs typeface="Gravity Book"/>
              </a:rPr>
            </a:br>
            <a:r>
              <a:rPr lang="nl-NL" sz="3600" dirty="0">
                <a:solidFill>
                  <a:srgbClr val="FFFFFF"/>
                </a:solidFill>
                <a:latin typeface="Gravity Book"/>
                <a:cs typeface="Gravity Book"/>
              </a:rPr>
              <a:t>een samenwerkingsmodel tussen zorg en welzijn</a:t>
            </a:r>
            <a:br>
              <a:rPr lang="nl-NL" sz="3600" dirty="0">
                <a:solidFill>
                  <a:srgbClr val="FFFFFF"/>
                </a:solidFill>
                <a:latin typeface="Gravity Book"/>
                <a:cs typeface="Gravity Book"/>
              </a:rPr>
            </a:br>
            <a:r>
              <a:rPr lang="nl-NL" sz="3600" dirty="0">
                <a:solidFill>
                  <a:srgbClr val="FFFFFF"/>
                </a:solidFill>
                <a:latin typeface="Gravity Book"/>
                <a:cs typeface="Gravity Book"/>
              </a:rPr>
              <a:t>met krachtige gevolgen</a:t>
            </a:r>
          </a:p>
        </p:txBody>
      </p:sp>
    </p:spTree>
    <p:extLst>
      <p:ext uri="{BB962C8B-B14F-4D97-AF65-F5344CB8AC3E}">
        <p14:creationId xmlns:p14="http://schemas.microsoft.com/office/powerpoint/2010/main" val="2827818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1695AD-0B89-4068-9B5F-25D7E762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9" name="Tijdelijke aanduiding voor inhoud 8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54D5634A-BE22-4116-A5AA-2DBE59A20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763" y="1826307"/>
            <a:ext cx="6280473" cy="4349974"/>
          </a:xfrm>
        </p:spPr>
      </p:pic>
      <p:pic>
        <p:nvPicPr>
          <p:cNvPr id="4" name="Afbeelding 3" descr="powerpoint 05 breedbeeld-3.png">
            <a:extLst>
              <a:ext uri="{FF2B5EF4-FFF2-40B4-BE49-F238E27FC236}">
                <a16:creationId xmlns:a16="http://schemas.microsoft.com/office/drawing/2014/main" id="{B7CB7772-FB36-4C4D-8B9D-08F6A0D8F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87F0BC00-10E7-4573-8C3B-C18BF3D92BE8}"/>
              </a:ext>
            </a:extLst>
          </p:cNvPr>
          <p:cNvSpPr txBox="1">
            <a:spLocks/>
          </p:cNvSpPr>
          <p:nvPr/>
        </p:nvSpPr>
        <p:spPr>
          <a:xfrm>
            <a:off x="812799" y="477839"/>
            <a:ext cx="8683539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733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20-50% van de patienten die bij de huisarts komen heeft psychosociale klachten!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7087DEAF-ED9A-4111-9CB4-62CB28F6CFBC}"/>
              </a:ext>
            </a:extLst>
          </p:cNvPr>
          <p:cNvSpPr txBox="1">
            <a:spLocks/>
          </p:cNvSpPr>
          <p:nvPr/>
        </p:nvSpPr>
        <p:spPr>
          <a:xfrm>
            <a:off x="1133474" y="2014540"/>
            <a:ext cx="8362863" cy="3203412"/>
          </a:xfrm>
          <a:prstGeom prst="rect">
            <a:avLst/>
          </a:prstGeom>
        </p:spPr>
        <p:txBody>
          <a:bodyPr vert="horz" lIns="121920" tIns="60960" rIns="121920" bIns="6096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133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 de spreekkamer: </a:t>
            </a:r>
          </a:p>
          <a:p>
            <a:endParaRPr lang="nl-NL" sz="2133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nl-NL" sz="29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Eenzaamheid</a:t>
            </a:r>
          </a:p>
          <a:p>
            <a:r>
              <a:rPr lang="nl-NL" sz="29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Life event (rouw, werkeloos, scheiding, stress/burn-out, verhuizing)</a:t>
            </a:r>
          </a:p>
          <a:p>
            <a:r>
              <a:rPr lang="nl-NL" sz="29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Lichte psychosociale problematiek</a:t>
            </a:r>
          </a:p>
          <a:p>
            <a:r>
              <a:rPr lang="nl-NL" sz="29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Veelgebruikers van huisartsenzorg</a:t>
            </a:r>
          </a:p>
          <a:p>
            <a:r>
              <a:rPr lang="nl-NL" sz="29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SOLK/ALK</a:t>
            </a:r>
          </a:p>
          <a:p>
            <a:r>
              <a:rPr lang="nl-NL" sz="29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Chronische ziekten</a:t>
            </a:r>
          </a:p>
          <a:p>
            <a:r>
              <a:rPr lang="nl-NL" sz="29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Stabiel psychiatrisch beeld</a:t>
            </a:r>
            <a:br>
              <a:rPr lang="nl-NL" sz="2133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nl-NL" sz="2133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915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owerpoint 05 breedbeeld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8C6974C7-0861-4B5C-A5D3-4FB9AAA88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7743" y="-154960"/>
            <a:ext cx="12467485" cy="4542025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DEF8BD0-2E4E-5729-5EF5-BDD4EF8A6391}"/>
              </a:ext>
            </a:extLst>
          </p:cNvPr>
          <p:cNvSpPr txBox="1"/>
          <p:nvPr/>
        </p:nvSpPr>
        <p:spPr>
          <a:xfrm>
            <a:off x="1109609" y="4705565"/>
            <a:ext cx="10202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WETEN &amp; WILLEN              </a:t>
            </a:r>
            <a:r>
              <a:rPr lang="nl-NL" sz="2800" b="1" dirty="0" err="1"/>
              <a:t>WILLEN</a:t>
            </a:r>
            <a:r>
              <a:rPr lang="nl-NL" sz="2800" b="1" dirty="0"/>
              <a:t>  &amp;  KUNNEN               </a:t>
            </a:r>
            <a:r>
              <a:rPr lang="nl-NL" sz="2800" b="1" dirty="0" err="1"/>
              <a:t>KUNNEN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254599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owerpoint 05 breedbeeld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1366C8D-7C4F-453B-A746-760B32B01C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597" y="0"/>
            <a:ext cx="5435085" cy="595448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0082416-F670-4AC4-8A93-7BA9E3926448}"/>
              </a:ext>
            </a:extLst>
          </p:cNvPr>
          <p:cNvSpPr txBox="1"/>
          <p:nvPr/>
        </p:nvSpPr>
        <p:spPr>
          <a:xfrm>
            <a:off x="7667625" y="819150"/>
            <a:ext cx="320510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b="1" dirty="0">
                <a:solidFill>
                  <a:srgbClr val="0070C0"/>
                </a:solidFill>
              </a:rPr>
              <a:t>Welzijn op Recept</a:t>
            </a:r>
          </a:p>
          <a:p>
            <a:endParaRPr lang="nl-NL" sz="20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70C0"/>
                </a:solidFill>
              </a:rPr>
              <a:t>Verhoogt welbevinden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70C0"/>
                </a:solidFill>
              </a:rPr>
              <a:t>Verhoogt zelfredzaamheid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70C0"/>
                </a:solidFill>
              </a:rPr>
              <a:t>Ontlast eerstelijnszorg</a:t>
            </a:r>
          </a:p>
        </p:txBody>
      </p:sp>
    </p:spTree>
    <p:extLst>
      <p:ext uri="{BB962C8B-B14F-4D97-AF65-F5344CB8AC3E}">
        <p14:creationId xmlns:p14="http://schemas.microsoft.com/office/powerpoint/2010/main" val="115047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3999" y="252636"/>
            <a:ext cx="11783484" cy="6368089"/>
          </a:xfrm>
          <a:prstGeom prst="rect">
            <a:avLst/>
          </a:prstGeom>
          <a:solidFill>
            <a:srgbClr val="F2E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38" name="Group 337"/>
          <p:cNvGrpSpPr/>
          <p:nvPr/>
        </p:nvGrpSpPr>
        <p:grpSpPr>
          <a:xfrm>
            <a:off x="0" y="-4720"/>
            <a:ext cx="12192000" cy="6862719"/>
            <a:chOff x="0" y="-3540"/>
            <a:chExt cx="9144000" cy="5147039"/>
          </a:xfrm>
        </p:grpSpPr>
        <p:grpSp>
          <p:nvGrpSpPr>
            <p:cNvPr id="339" name="Group 338"/>
            <p:cNvGrpSpPr/>
            <p:nvPr/>
          </p:nvGrpSpPr>
          <p:grpSpPr>
            <a:xfrm rot="5400000">
              <a:off x="6524625" y="2524124"/>
              <a:ext cx="5143500" cy="95250"/>
              <a:chOff x="0" y="0"/>
              <a:chExt cx="5143500" cy="2758189"/>
            </a:xfrm>
          </p:grpSpPr>
          <p:cxnSp>
            <p:nvCxnSpPr>
              <p:cNvPr id="390" name="Straight Connector 389"/>
              <p:cNvCxnSpPr/>
              <p:nvPr userDrawn="1"/>
            </p:nvCxnSpPr>
            <p:spPr>
              <a:xfrm flipV="1">
                <a:off x="190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Connector 390"/>
              <p:cNvCxnSpPr/>
              <p:nvPr userDrawn="1"/>
            </p:nvCxnSpPr>
            <p:spPr>
              <a:xfrm flipV="1">
                <a:off x="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/>
              <p:cNvCxnSpPr/>
              <p:nvPr userDrawn="1"/>
            </p:nvCxnSpPr>
            <p:spPr>
              <a:xfrm flipV="1">
                <a:off x="762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3" name="Straight Connector 392"/>
              <p:cNvCxnSpPr/>
              <p:nvPr userDrawn="1"/>
            </p:nvCxnSpPr>
            <p:spPr>
              <a:xfrm flipV="1">
                <a:off x="571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Straight Connector 393"/>
              <p:cNvCxnSpPr/>
              <p:nvPr userDrawn="1"/>
            </p:nvCxnSpPr>
            <p:spPr>
              <a:xfrm flipV="1">
                <a:off x="381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Straight Connector 394"/>
              <p:cNvCxnSpPr/>
              <p:nvPr userDrawn="1"/>
            </p:nvCxnSpPr>
            <p:spPr>
              <a:xfrm flipV="1">
                <a:off x="1143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6" name="Straight Connector 395"/>
              <p:cNvCxnSpPr/>
              <p:nvPr userDrawn="1"/>
            </p:nvCxnSpPr>
            <p:spPr>
              <a:xfrm flipV="1">
                <a:off x="952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/>
              <p:cNvCxnSpPr/>
              <p:nvPr userDrawn="1"/>
            </p:nvCxnSpPr>
            <p:spPr>
              <a:xfrm flipV="1">
                <a:off x="1714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8" name="Straight Connector 397"/>
              <p:cNvCxnSpPr/>
              <p:nvPr userDrawn="1"/>
            </p:nvCxnSpPr>
            <p:spPr>
              <a:xfrm flipV="1">
                <a:off x="1524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9" name="Straight Connector 398"/>
              <p:cNvCxnSpPr/>
              <p:nvPr userDrawn="1"/>
            </p:nvCxnSpPr>
            <p:spPr>
              <a:xfrm flipV="1">
                <a:off x="1333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Connector 399"/>
              <p:cNvCxnSpPr/>
              <p:nvPr userDrawn="1"/>
            </p:nvCxnSpPr>
            <p:spPr>
              <a:xfrm flipV="1">
                <a:off x="2095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1" name="Straight Connector 400"/>
              <p:cNvCxnSpPr/>
              <p:nvPr userDrawn="1"/>
            </p:nvCxnSpPr>
            <p:spPr>
              <a:xfrm flipV="1">
                <a:off x="1905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2" name="Straight Connector 401"/>
              <p:cNvCxnSpPr/>
              <p:nvPr userDrawn="1"/>
            </p:nvCxnSpPr>
            <p:spPr>
              <a:xfrm flipV="1">
                <a:off x="2667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Straight Connector 402"/>
              <p:cNvCxnSpPr/>
              <p:nvPr userDrawn="1"/>
            </p:nvCxnSpPr>
            <p:spPr>
              <a:xfrm flipV="1">
                <a:off x="2476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4" name="Straight Connector 403"/>
              <p:cNvCxnSpPr/>
              <p:nvPr userDrawn="1"/>
            </p:nvCxnSpPr>
            <p:spPr>
              <a:xfrm flipV="1">
                <a:off x="2286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/>
              <p:cNvCxnSpPr/>
              <p:nvPr userDrawn="1"/>
            </p:nvCxnSpPr>
            <p:spPr>
              <a:xfrm flipV="1">
                <a:off x="3048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/>
              <p:cNvCxnSpPr/>
              <p:nvPr userDrawn="1"/>
            </p:nvCxnSpPr>
            <p:spPr>
              <a:xfrm flipV="1">
                <a:off x="2857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7" name="Straight Connector 406"/>
              <p:cNvCxnSpPr/>
              <p:nvPr userDrawn="1"/>
            </p:nvCxnSpPr>
            <p:spPr>
              <a:xfrm flipV="1">
                <a:off x="3619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8" name="Straight Connector 407"/>
              <p:cNvCxnSpPr/>
              <p:nvPr userDrawn="1"/>
            </p:nvCxnSpPr>
            <p:spPr>
              <a:xfrm flipV="1">
                <a:off x="3429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" name="Straight Connector 408"/>
              <p:cNvCxnSpPr/>
              <p:nvPr userDrawn="1"/>
            </p:nvCxnSpPr>
            <p:spPr>
              <a:xfrm flipV="1">
                <a:off x="3238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/>
              <p:cNvCxnSpPr/>
              <p:nvPr userDrawn="1"/>
            </p:nvCxnSpPr>
            <p:spPr>
              <a:xfrm flipV="1">
                <a:off x="4000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/>
              <p:cNvCxnSpPr/>
              <p:nvPr userDrawn="1"/>
            </p:nvCxnSpPr>
            <p:spPr>
              <a:xfrm flipV="1">
                <a:off x="3810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" name="Straight Connector 411"/>
              <p:cNvCxnSpPr/>
              <p:nvPr userDrawn="1"/>
            </p:nvCxnSpPr>
            <p:spPr>
              <a:xfrm flipV="1">
                <a:off x="4572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Straight Connector 412"/>
              <p:cNvCxnSpPr/>
              <p:nvPr userDrawn="1"/>
            </p:nvCxnSpPr>
            <p:spPr>
              <a:xfrm flipV="1">
                <a:off x="4381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Connector 413"/>
              <p:cNvCxnSpPr/>
              <p:nvPr userDrawn="1"/>
            </p:nvCxnSpPr>
            <p:spPr>
              <a:xfrm flipV="1">
                <a:off x="4191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/>
              <p:cNvCxnSpPr/>
              <p:nvPr userDrawn="1"/>
            </p:nvCxnSpPr>
            <p:spPr>
              <a:xfrm flipV="1">
                <a:off x="4953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/>
              <p:cNvCxnSpPr/>
              <p:nvPr userDrawn="1"/>
            </p:nvCxnSpPr>
            <p:spPr>
              <a:xfrm flipV="1">
                <a:off x="4762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Connector 416"/>
              <p:cNvCxnSpPr/>
              <p:nvPr userDrawn="1"/>
            </p:nvCxnSpPr>
            <p:spPr>
              <a:xfrm flipV="1">
                <a:off x="5143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8" name="Straight Connector 417"/>
              <p:cNvCxnSpPr/>
              <p:nvPr userDrawn="1"/>
            </p:nvCxnSpPr>
            <p:spPr>
              <a:xfrm flipV="1">
                <a:off x="4857906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0" name="Group 339"/>
            <p:cNvGrpSpPr/>
            <p:nvPr/>
          </p:nvGrpSpPr>
          <p:grpSpPr>
            <a:xfrm>
              <a:off x="0" y="-3540"/>
              <a:ext cx="9137073" cy="102176"/>
              <a:chOff x="0" y="-200590"/>
              <a:chExt cx="9137073" cy="2958779"/>
            </a:xfrm>
          </p:grpSpPr>
          <p:cxnSp>
            <p:nvCxnSpPr>
              <p:cNvPr id="341" name="Straight Connector 340"/>
              <p:cNvCxnSpPr/>
              <p:nvPr userDrawn="1"/>
            </p:nvCxnSpPr>
            <p:spPr>
              <a:xfrm flipV="1">
                <a:off x="190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Straight Connector 341"/>
              <p:cNvCxnSpPr/>
              <p:nvPr userDrawn="1"/>
            </p:nvCxnSpPr>
            <p:spPr>
              <a:xfrm flipV="1">
                <a:off x="0" y="-20059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Straight Connector 342"/>
              <p:cNvCxnSpPr/>
              <p:nvPr userDrawn="1"/>
            </p:nvCxnSpPr>
            <p:spPr>
              <a:xfrm flipV="1">
                <a:off x="762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/>
              <p:cNvCxnSpPr/>
              <p:nvPr userDrawn="1"/>
            </p:nvCxnSpPr>
            <p:spPr>
              <a:xfrm flipV="1">
                <a:off x="571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5" name="Straight Connector 344"/>
              <p:cNvCxnSpPr/>
              <p:nvPr userDrawn="1"/>
            </p:nvCxnSpPr>
            <p:spPr>
              <a:xfrm flipV="1">
                <a:off x="381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/>
              <p:cNvCxnSpPr/>
              <p:nvPr userDrawn="1"/>
            </p:nvCxnSpPr>
            <p:spPr>
              <a:xfrm flipV="1">
                <a:off x="1143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7" name="Straight Connector 346"/>
              <p:cNvCxnSpPr/>
              <p:nvPr userDrawn="1"/>
            </p:nvCxnSpPr>
            <p:spPr>
              <a:xfrm flipV="1">
                <a:off x="952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8" name="Straight Connector 347"/>
              <p:cNvCxnSpPr/>
              <p:nvPr userDrawn="1"/>
            </p:nvCxnSpPr>
            <p:spPr>
              <a:xfrm flipV="1">
                <a:off x="1714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9" name="Straight Connector 348"/>
              <p:cNvCxnSpPr/>
              <p:nvPr userDrawn="1"/>
            </p:nvCxnSpPr>
            <p:spPr>
              <a:xfrm flipV="1">
                <a:off x="1524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0" name="Straight Connector 349"/>
              <p:cNvCxnSpPr/>
              <p:nvPr userDrawn="1"/>
            </p:nvCxnSpPr>
            <p:spPr>
              <a:xfrm flipV="1">
                <a:off x="1333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350"/>
              <p:cNvCxnSpPr/>
              <p:nvPr userDrawn="1"/>
            </p:nvCxnSpPr>
            <p:spPr>
              <a:xfrm flipV="1">
                <a:off x="2095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Straight Connector 351"/>
              <p:cNvCxnSpPr/>
              <p:nvPr userDrawn="1"/>
            </p:nvCxnSpPr>
            <p:spPr>
              <a:xfrm flipV="1">
                <a:off x="1905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Straight Connector 352"/>
              <p:cNvCxnSpPr/>
              <p:nvPr userDrawn="1"/>
            </p:nvCxnSpPr>
            <p:spPr>
              <a:xfrm flipV="1">
                <a:off x="2667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Straight Connector 353"/>
              <p:cNvCxnSpPr/>
              <p:nvPr userDrawn="1"/>
            </p:nvCxnSpPr>
            <p:spPr>
              <a:xfrm flipV="1">
                <a:off x="2476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/>
              <p:cNvCxnSpPr/>
              <p:nvPr userDrawn="1"/>
            </p:nvCxnSpPr>
            <p:spPr>
              <a:xfrm flipV="1">
                <a:off x="2286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6" name="Straight Connector 355"/>
              <p:cNvCxnSpPr/>
              <p:nvPr userDrawn="1"/>
            </p:nvCxnSpPr>
            <p:spPr>
              <a:xfrm flipV="1">
                <a:off x="3048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7" name="Straight Connector 356"/>
              <p:cNvCxnSpPr/>
              <p:nvPr userDrawn="1"/>
            </p:nvCxnSpPr>
            <p:spPr>
              <a:xfrm flipV="1">
                <a:off x="2857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Straight Connector 357"/>
              <p:cNvCxnSpPr/>
              <p:nvPr userDrawn="1"/>
            </p:nvCxnSpPr>
            <p:spPr>
              <a:xfrm flipV="1">
                <a:off x="3619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9" name="Straight Connector 358"/>
              <p:cNvCxnSpPr/>
              <p:nvPr userDrawn="1"/>
            </p:nvCxnSpPr>
            <p:spPr>
              <a:xfrm flipV="1">
                <a:off x="3429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 userDrawn="1"/>
            </p:nvCxnSpPr>
            <p:spPr>
              <a:xfrm flipV="1">
                <a:off x="3238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/>
              <p:cNvCxnSpPr/>
              <p:nvPr userDrawn="1"/>
            </p:nvCxnSpPr>
            <p:spPr>
              <a:xfrm flipV="1">
                <a:off x="4000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Straight Connector 361"/>
              <p:cNvCxnSpPr/>
              <p:nvPr userDrawn="1"/>
            </p:nvCxnSpPr>
            <p:spPr>
              <a:xfrm flipV="1">
                <a:off x="3810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3" name="Straight Connector 362"/>
              <p:cNvCxnSpPr/>
              <p:nvPr userDrawn="1"/>
            </p:nvCxnSpPr>
            <p:spPr>
              <a:xfrm flipV="1">
                <a:off x="4572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Straight Connector 363"/>
              <p:cNvCxnSpPr/>
              <p:nvPr userDrawn="1"/>
            </p:nvCxnSpPr>
            <p:spPr>
              <a:xfrm flipV="1">
                <a:off x="4381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5" name="Straight Connector 364"/>
              <p:cNvCxnSpPr/>
              <p:nvPr userDrawn="1"/>
            </p:nvCxnSpPr>
            <p:spPr>
              <a:xfrm flipV="1">
                <a:off x="4191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6" name="Straight Connector 365"/>
              <p:cNvCxnSpPr/>
              <p:nvPr userDrawn="1"/>
            </p:nvCxnSpPr>
            <p:spPr>
              <a:xfrm flipV="1">
                <a:off x="4953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7" name="Straight Connector 366"/>
              <p:cNvCxnSpPr/>
              <p:nvPr userDrawn="1"/>
            </p:nvCxnSpPr>
            <p:spPr>
              <a:xfrm flipV="1">
                <a:off x="4762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8" name="Straight Connector 367"/>
              <p:cNvCxnSpPr/>
              <p:nvPr userDrawn="1"/>
            </p:nvCxnSpPr>
            <p:spPr>
              <a:xfrm flipV="1">
                <a:off x="5524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Connector 368"/>
              <p:cNvCxnSpPr/>
              <p:nvPr userDrawn="1"/>
            </p:nvCxnSpPr>
            <p:spPr>
              <a:xfrm flipV="1">
                <a:off x="5334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Straight Connector 369"/>
              <p:cNvCxnSpPr/>
              <p:nvPr userDrawn="1"/>
            </p:nvCxnSpPr>
            <p:spPr>
              <a:xfrm flipV="1">
                <a:off x="5143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/>
              <p:cNvCxnSpPr/>
              <p:nvPr userDrawn="1"/>
            </p:nvCxnSpPr>
            <p:spPr>
              <a:xfrm flipV="1">
                <a:off x="5905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Straight Connector 371"/>
              <p:cNvCxnSpPr/>
              <p:nvPr userDrawn="1"/>
            </p:nvCxnSpPr>
            <p:spPr>
              <a:xfrm flipV="1">
                <a:off x="5715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/>
              <p:cNvCxnSpPr/>
              <p:nvPr userDrawn="1"/>
            </p:nvCxnSpPr>
            <p:spPr>
              <a:xfrm flipV="1">
                <a:off x="6477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/>
              <p:cNvCxnSpPr/>
              <p:nvPr userDrawn="1"/>
            </p:nvCxnSpPr>
            <p:spPr>
              <a:xfrm flipV="1">
                <a:off x="6286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/>
              <p:cNvCxnSpPr/>
              <p:nvPr userDrawn="1"/>
            </p:nvCxnSpPr>
            <p:spPr>
              <a:xfrm flipV="1">
                <a:off x="6096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/>
              <p:cNvCxnSpPr/>
              <p:nvPr userDrawn="1"/>
            </p:nvCxnSpPr>
            <p:spPr>
              <a:xfrm flipV="1">
                <a:off x="6858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/>
              <p:cNvCxnSpPr/>
              <p:nvPr userDrawn="1"/>
            </p:nvCxnSpPr>
            <p:spPr>
              <a:xfrm flipV="1">
                <a:off x="6667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/>
              <p:cNvCxnSpPr/>
              <p:nvPr userDrawn="1"/>
            </p:nvCxnSpPr>
            <p:spPr>
              <a:xfrm flipV="1">
                <a:off x="7429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378"/>
              <p:cNvCxnSpPr/>
              <p:nvPr userDrawn="1"/>
            </p:nvCxnSpPr>
            <p:spPr>
              <a:xfrm flipV="1">
                <a:off x="7239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/>
              <p:cNvCxnSpPr/>
              <p:nvPr userDrawn="1"/>
            </p:nvCxnSpPr>
            <p:spPr>
              <a:xfrm flipV="1">
                <a:off x="7048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/>
              <p:cNvCxnSpPr/>
              <p:nvPr userDrawn="1"/>
            </p:nvCxnSpPr>
            <p:spPr>
              <a:xfrm flipV="1">
                <a:off x="7810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/>
              <p:cNvCxnSpPr/>
              <p:nvPr userDrawn="1"/>
            </p:nvCxnSpPr>
            <p:spPr>
              <a:xfrm flipV="1">
                <a:off x="7620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/>
              <p:cNvCxnSpPr/>
              <p:nvPr userDrawn="1"/>
            </p:nvCxnSpPr>
            <p:spPr>
              <a:xfrm flipV="1">
                <a:off x="8382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4" name="Straight Connector 383"/>
              <p:cNvCxnSpPr/>
              <p:nvPr userDrawn="1"/>
            </p:nvCxnSpPr>
            <p:spPr>
              <a:xfrm flipV="1">
                <a:off x="8191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Connector 384"/>
              <p:cNvCxnSpPr/>
              <p:nvPr userDrawn="1"/>
            </p:nvCxnSpPr>
            <p:spPr>
              <a:xfrm flipV="1">
                <a:off x="8001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Connector 385"/>
              <p:cNvCxnSpPr/>
              <p:nvPr userDrawn="1"/>
            </p:nvCxnSpPr>
            <p:spPr>
              <a:xfrm flipV="1">
                <a:off x="87630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Connector 386"/>
              <p:cNvCxnSpPr/>
              <p:nvPr userDrawn="1"/>
            </p:nvCxnSpPr>
            <p:spPr>
              <a:xfrm flipV="1">
                <a:off x="8572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8" name="Straight Connector 387"/>
              <p:cNvCxnSpPr/>
              <p:nvPr userDrawn="1"/>
            </p:nvCxnSpPr>
            <p:spPr>
              <a:xfrm flipV="1">
                <a:off x="9137073" y="-20059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/>
              <p:cNvCxnSpPr/>
              <p:nvPr userDrawn="1"/>
            </p:nvCxnSpPr>
            <p:spPr>
              <a:xfrm flipV="1">
                <a:off x="8953500" y="0"/>
                <a:ext cx="0" cy="275818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2" name="TextBox 91"/>
          <p:cNvSpPr txBox="1"/>
          <p:nvPr/>
        </p:nvSpPr>
        <p:spPr>
          <a:xfrm>
            <a:off x="1486170" y="1732768"/>
            <a:ext cx="9219663" cy="2256643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ct val="113000"/>
              </a:lnSpc>
              <a:spcAft>
                <a:spcPts val="800"/>
              </a:spcAft>
            </a:pPr>
            <a:r>
              <a:rPr lang="nl-NL" sz="6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Door Welzijn Op Recept doen mensen weer mee</a:t>
            </a:r>
          </a:p>
        </p:txBody>
      </p:sp>
    </p:spTree>
    <p:extLst>
      <p:ext uri="{BB962C8B-B14F-4D97-AF65-F5344CB8AC3E}">
        <p14:creationId xmlns:p14="http://schemas.microsoft.com/office/powerpoint/2010/main" val="1087059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1695AD-0B89-4068-9B5F-25D7E762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9" name="Tijdelijke aanduiding voor inhoud 8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54D5634A-BE22-4116-A5AA-2DBE59A20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763" y="1826307"/>
            <a:ext cx="6280473" cy="4349974"/>
          </a:xfrm>
        </p:spPr>
      </p:pic>
      <p:pic>
        <p:nvPicPr>
          <p:cNvPr id="4" name="Afbeelding 3" descr="powerpoint 05 breedbeeld-3.png">
            <a:extLst>
              <a:ext uri="{FF2B5EF4-FFF2-40B4-BE49-F238E27FC236}">
                <a16:creationId xmlns:a16="http://schemas.microsoft.com/office/drawing/2014/main" id="{B7CB7772-FB36-4C4D-8B9D-08F6A0D8F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2612" y="-400844"/>
            <a:ext cx="12904612" cy="7258844"/>
          </a:xfrm>
          <a:prstGeom prst="rect">
            <a:avLst/>
          </a:prstGeom>
        </p:spPr>
      </p:pic>
      <p:pic>
        <p:nvPicPr>
          <p:cNvPr id="1028" name="Picture 4" descr="Welzijn op Recept en SPUK, GALA en IZA">
            <a:extLst>
              <a:ext uri="{FF2B5EF4-FFF2-40B4-BE49-F238E27FC236}">
                <a16:creationId xmlns:a16="http://schemas.microsoft.com/office/drawing/2014/main" id="{E4F641E3-1EE3-4E2E-4B0D-984364AAD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11" y="365125"/>
            <a:ext cx="10323689" cy="580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16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1695AD-0B89-4068-9B5F-25D7E762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9" name="Tijdelijke aanduiding voor inhoud 8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54D5634A-BE22-4116-A5AA-2DBE59A20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763" y="1826307"/>
            <a:ext cx="6280473" cy="4349974"/>
          </a:xfrm>
        </p:spPr>
      </p:pic>
      <p:pic>
        <p:nvPicPr>
          <p:cNvPr id="4" name="Afbeelding 3" descr="powerpoint 05 breedbeeld-3.png">
            <a:extLst>
              <a:ext uri="{FF2B5EF4-FFF2-40B4-BE49-F238E27FC236}">
                <a16:creationId xmlns:a16="http://schemas.microsoft.com/office/drawing/2014/main" id="{B7CB7772-FB36-4C4D-8B9D-08F6A0D8F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E3DB5CB7-632F-D80C-F2D0-53F2B2ADF3D0}"/>
              </a:ext>
            </a:extLst>
          </p:cNvPr>
          <p:cNvSpPr txBox="1"/>
          <p:nvPr/>
        </p:nvSpPr>
        <p:spPr>
          <a:xfrm>
            <a:off x="838200" y="585731"/>
            <a:ext cx="1051560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b="1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nl-NL" sz="2000" b="1" dirty="0">
                <a:latin typeface="Calibri" panose="020F0502020204030204" pitchFamily="34" charset="0"/>
              </a:rPr>
              <a:t>IZA/GALA/SPUK</a:t>
            </a:r>
            <a:endParaRPr lang="nl-NL" sz="2400" b="1" i="0" u="none" strike="noStrike" baseline="0" dirty="0">
              <a:latin typeface="Calibri" panose="020F0502020204030204" pitchFamily="34" charset="0"/>
            </a:endParaRPr>
          </a:p>
          <a:p>
            <a:r>
              <a:rPr lang="nl-NL" sz="1600" b="0" i="0" u="none" strike="noStrike" baseline="0" dirty="0" err="1">
                <a:solidFill>
                  <a:srgbClr val="FFFFFF"/>
                </a:solidFill>
                <a:latin typeface="Cambria" panose="02040503050406030204" pitchFamily="18" charset="0"/>
              </a:rPr>
              <a:t>rg</a:t>
            </a:r>
            <a:r>
              <a:rPr lang="nl-NL" sz="1600" b="0" i="0" u="none" strike="noStrike" baseline="0" dirty="0">
                <a:solidFill>
                  <a:srgbClr val="FFFFFF"/>
                </a:solidFill>
                <a:latin typeface="Cambria" panose="02040503050406030204" pitchFamily="18" charset="0"/>
              </a:rPr>
              <a:t> en welzijn </a:t>
            </a:r>
            <a:endParaRPr lang="nl-NL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nl-NL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Welzijn op Recept past binnen het IZA binnen een aantal onderdelen: regionale samenwerking (3.2), versterking eerstelijnszorg (3.3), samenwerking sociaal domein, huisartsenzorg en GGZ (3.4) en gezond leven en preventie (3.4)</a:t>
            </a:r>
          </a:p>
          <a:p>
            <a:pPr marL="342900" indent="-342900">
              <a:buAutoNum type="arabicPeriod"/>
            </a:pPr>
            <a:endParaRPr lang="nl-NL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nl-NL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Binnen het Gala valt Welzijn op Recept onder het programma Sociale Basis en preventie en is hier een van de 5 regionale ketenaanpakken en binnen een </a:t>
            </a:r>
            <a:r>
              <a:rPr lang="nl-NL" sz="2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van de gemeentelijke </a:t>
            </a:r>
            <a:r>
              <a:rPr lang="nl-NL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interventies</a:t>
            </a:r>
          </a:p>
          <a:p>
            <a:endParaRPr lang="nl-NL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nl-NL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3. SPUK gelden kunnen voor Welzijn op Recept ingezet worden voor: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</a:rPr>
              <a:t>Het welzijnsaanbod in de wijk te versterken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Het opstarten van Welzijn op Recept trajecten/samenwerkingen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</a:rPr>
              <a:t>Het aanbod van de onderdelen van de ketenaanpak die geen </a:t>
            </a:r>
            <a:r>
              <a:rPr lang="nl-NL" sz="2000" dirty="0" err="1">
                <a:solidFill>
                  <a:srgbClr val="000000"/>
                </a:solidFill>
                <a:latin typeface="Calibri" panose="020F0502020204030204" pitchFamily="34" charset="0"/>
              </a:rPr>
              <a:t>Zvw</a:t>
            </a: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</a:rPr>
              <a:t> zorg betreffen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Coördinatiekosten om de ketenaanpak binnen de gemeente in te richten</a:t>
            </a:r>
          </a:p>
        </p:txBody>
      </p:sp>
    </p:spTree>
    <p:extLst>
      <p:ext uri="{BB962C8B-B14F-4D97-AF65-F5344CB8AC3E}">
        <p14:creationId xmlns:p14="http://schemas.microsoft.com/office/powerpoint/2010/main" val="1047631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kaart, Lettertype, diagram&#10;&#10;Automatisch gegenereerde beschrijving">
            <a:extLst>
              <a:ext uri="{FF2B5EF4-FFF2-40B4-BE49-F238E27FC236}">
                <a16:creationId xmlns:a16="http://schemas.microsoft.com/office/drawing/2014/main" id="{AD7631AD-A507-63F0-8128-7A2907E6EB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3" r="2" b="2"/>
          <a:stretch/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3" name="Afbeelding 2" descr="Afbeelding met tekst, schermopname, Lettertype, nummer">
            <a:extLst>
              <a:ext uri="{FF2B5EF4-FFF2-40B4-BE49-F238E27FC236}">
                <a16:creationId xmlns:a16="http://schemas.microsoft.com/office/drawing/2014/main" id="{3224F1A2-5971-6BD2-508F-116DB08E15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7" r="11719" b="-2"/>
          <a:stretch/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owerpoint 05 breedbeeld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"/>
            <a:ext cx="12192000" cy="6858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F3E0230-1BA8-46E6-AC41-35CC8B182DD8}"/>
              </a:ext>
            </a:extLst>
          </p:cNvPr>
          <p:cNvSpPr txBox="1"/>
          <p:nvPr/>
        </p:nvSpPr>
        <p:spPr>
          <a:xfrm>
            <a:off x="322053" y="230039"/>
            <a:ext cx="7552004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267" dirty="0">
                <a:solidFill>
                  <a:srgbClr val="585E98"/>
                </a:solidFill>
                <a:latin typeface="Gravity" panose="00000500000000000000" pitchFamily="50" charset="0"/>
              </a:rPr>
              <a:t>Wat levert Welzijn op Recept op?</a:t>
            </a: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E5C676ED-275F-488A-A278-3809810AE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88" y="1209066"/>
            <a:ext cx="10972800" cy="4525963"/>
          </a:xfrm>
        </p:spPr>
        <p:txBody>
          <a:bodyPr>
            <a:normAutofit fontScale="92500"/>
          </a:bodyPr>
          <a:lstStyle/>
          <a:p>
            <a:r>
              <a:rPr lang="nl-NL" b="1" dirty="0"/>
              <a:t>Patiënt</a:t>
            </a:r>
            <a:r>
              <a:rPr lang="nl-NL" dirty="0"/>
              <a:t>: </a:t>
            </a:r>
            <a:r>
              <a:rPr lang="nl-NL" dirty="0">
                <a:solidFill>
                  <a:srgbClr val="92D050"/>
                </a:solidFill>
              </a:rPr>
              <a:t>meer welbevinden, zelfvertrouwen, zelfredzaamheid, toekomstperspectief en betere ervaren gezondheid: </a:t>
            </a:r>
            <a:r>
              <a:rPr lang="nl-NL" dirty="0">
                <a:solidFill>
                  <a:srgbClr val="00B050"/>
                </a:solidFill>
              </a:rPr>
              <a:t>+4 gezonde levensjaren</a:t>
            </a:r>
            <a:r>
              <a:rPr lang="nl-NL" dirty="0"/>
              <a:t>!</a:t>
            </a:r>
          </a:p>
          <a:p>
            <a:r>
              <a:rPr lang="nl-NL" b="1" dirty="0"/>
              <a:t>Huisarts</a:t>
            </a:r>
            <a:r>
              <a:rPr lang="nl-NL" dirty="0"/>
              <a:t>: patiënt echt iets te bieden, indruk dat bezoeken dalen, </a:t>
            </a:r>
            <a:r>
              <a:rPr lang="nl-NL" dirty="0">
                <a:solidFill>
                  <a:srgbClr val="FF0000"/>
                </a:solidFill>
              </a:rPr>
              <a:t>meer werkplezier</a:t>
            </a:r>
          </a:p>
          <a:p>
            <a:r>
              <a:rPr lang="nl-NL" b="1" dirty="0"/>
              <a:t>Welzijnscoach</a:t>
            </a:r>
            <a:r>
              <a:rPr lang="nl-NL" dirty="0"/>
              <a:t>: ziet “andere/nieuwe” cliënten die hij normaal niet ziet, contact 1</a:t>
            </a:r>
            <a:r>
              <a:rPr lang="nl-NL" baseline="30000" dirty="0"/>
              <a:t>e</a:t>
            </a:r>
            <a:r>
              <a:rPr lang="nl-NL" dirty="0"/>
              <a:t> lijn, </a:t>
            </a:r>
            <a:r>
              <a:rPr lang="nl-NL" dirty="0">
                <a:solidFill>
                  <a:srgbClr val="FF0000"/>
                </a:solidFill>
              </a:rPr>
              <a:t>meer werkplezier</a:t>
            </a:r>
          </a:p>
          <a:p>
            <a:r>
              <a:rPr lang="nl-NL" b="1" dirty="0"/>
              <a:t>Gemeente</a:t>
            </a:r>
            <a:r>
              <a:rPr lang="nl-NL" dirty="0"/>
              <a:t>: </a:t>
            </a:r>
            <a:r>
              <a:rPr lang="nl-NL" dirty="0">
                <a:solidFill>
                  <a:srgbClr val="7030A0"/>
                </a:solidFill>
              </a:rPr>
              <a:t>(kwetsbare) “burgers” naar vermogen activeren om mee te doen</a:t>
            </a:r>
            <a:r>
              <a:rPr lang="nl-NL" dirty="0"/>
              <a:t>, verbinding huisarts/eerstelijnszorg, invulling preventieve taken sociaal domein</a:t>
            </a:r>
          </a:p>
          <a:p>
            <a:r>
              <a:rPr lang="nl-NL" b="1" dirty="0"/>
              <a:t>Zorgverzekeraar</a:t>
            </a:r>
            <a:r>
              <a:rPr lang="nl-NL" dirty="0"/>
              <a:t>: invulling persoonsgerichte zorg en juiste zorg op de juiste plek. </a:t>
            </a:r>
            <a:r>
              <a:rPr lang="nl-NL" dirty="0">
                <a:solidFill>
                  <a:srgbClr val="FFC000"/>
                </a:solidFill>
              </a:rPr>
              <a:t>Demedicaliseren van sociaal maatschappelijke problemen!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 algn="ctr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796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owerpoint 05 breedbeeld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446"/>
            <a:ext cx="12192000" cy="6858000"/>
          </a:xfrm>
          <a:prstGeom prst="rect">
            <a:avLst/>
          </a:prstGeom>
        </p:spPr>
      </p:pic>
      <p:pic>
        <p:nvPicPr>
          <p:cNvPr id="5" name="Afbeelding 4" descr="Afbeelding met diagram&#10;&#10;Automatisch gegenereerde beschrijving">
            <a:extLst>
              <a:ext uri="{FF2B5EF4-FFF2-40B4-BE49-F238E27FC236}">
                <a16:creationId xmlns:a16="http://schemas.microsoft.com/office/drawing/2014/main" id="{5AE9AD20-A256-EC00-515D-CA3E511201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451" y="-231443"/>
            <a:ext cx="4747846" cy="68580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FA64166-0870-D580-151D-F435083E69C7}"/>
              </a:ext>
            </a:extLst>
          </p:cNvPr>
          <p:cNvSpPr txBox="1"/>
          <p:nvPr/>
        </p:nvSpPr>
        <p:spPr>
          <a:xfrm>
            <a:off x="7454856" y="889233"/>
            <a:ext cx="449945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Welzijn op Recept anno 2022 geschikt voor*:</a:t>
            </a:r>
          </a:p>
          <a:p>
            <a:endParaRPr lang="nl-NL" dirty="0"/>
          </a:p>
          <a:p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Kwetsbare ouderen en hun mantelzorgers kunnen langer en gelukkiger thuis blijven wonen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Veelgebruikers van eerstelijnszorg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(lichte) psychosociale en GGZ problematiek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Jong volwassenen met mentale problemen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/>
              <a:t>* Onderzoek </a:t>
            </a:r>
            <a:r>
              <a:rPr lang="nl-NL" dirty="0"/>
              <a:t>Pomp, 2022</a:t>
            </a:r>
          </a:p>
          <a:p>
            <a:endParaRPr lang="nl-NL" dirty="0"/>
          </a:p>
          <a:p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600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powerpoint 05 breedbeeld-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F3E0230-1BA8-46E6-AC41-35CC8B182DD8}"/>
              </a:ext>
            </a:extLst>
          </p:cNvPr>
          <p:cNvSpPr txBox="1"/>
          <p:nvPr/>
        </p:nvSpPr>
        <p:spPr>
          <a:xfrm>
            <a:off x="592348" y="235790"/>
            <a:ext cx="8176597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267" u="sng" dirty="0">
                <a:solidFill>
                  <a:srgbClr val="585E98"/>
                </a:solidFill>
                <a:latin typeface="Gravity" panose="00000500000000000000" pitchFamily="50" charset="0"/>
              </a:rPr>
              <a:t>Wetenschappelijke uitkomsten WoR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004F3E36-A8F9-4621-911D-016EBF4ECA1E}"/>
              </a:ext>
            </a:extLst>
          </p:cNvPr>
          <p:cNvSpPr txBox="1">
            <a:spLocks/>
          </p:cNvSpPr>
          <p:nvPr/>
        </p:nvSpPr>
        <p:spPr>
          <a:xfrm>
            <a:off x="742949" y="1504950"/>
            <a:ext cx="9324975" cy="4371975"/>
          </a:xfrm>
          <a:prstGeom prst="rect">
            <a:avLst/>
          </a:prstGeom>
        </p:spPr>
        <p:txBody>
          <a:bodyPr vert="horz" lIns="121920" tIns="60960" rIns="121920" bIns="6096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133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Welzijn op Recept deelnemers voelen zich gezonder, hebben meer zelfvertrouwen, kunnen zich beter redden en hebben weer zin in het leven (Heijnders et al. 2015)</a:t>
            </a:r>
          </a:p>
          <a:p>
            <a:endParaRPr lang="nl-NL" sz="2133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nl-NL" sz="2133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Er zijn duidelijke aanwijzingen dat Welzijn op Recept leidt tot een daling van de zorgconsumptie in de eerstelijnszorg en tot minder verwijzingen naar specialistische zorg (Pomp, 2015-2022) </a:t>
            </a:r>
          </a:p>
          <a:p>
            <a:endParaRPr lang="nl-NL" sz="2133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nl-NL" sz="2133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Er zijn duidelijke aanwijzingen dat Welzijn op Recept een grotere maatschappelijke (meer)waarde heeft: Welzijn op Recept deelnemers gaan weer participeren in de samenleving, worden vrijwilliger, angst en depressie nemen af, eenzaamheid neemt af. Maar ook zaken als criminaliteit &amp; schulden verminderen af en de sociale samenhang in de buurt/wijk neemt toe. </a:t>
            </a:r>
          </a:p>
          <a:p>
            <a:endParaRPr lang="nl-NL" sz="2133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nl-NL" sz="2133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90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F67ED3C7A06847ABBF89B2D83FF8C0" ma:contentTypeVersion="11" ma:contentTypeDescription="Create a new document." ma:contentTypeScope="" ma:versionID="36d692188ff75dd7419696d3f3499bba">
  <xsd:schema xmlns:xsd="http://www.w3.org/2001/XMLSchema" xmlns:xs="http://www.w3.org/2001/XMLSchema" xmlns:p="http://schemas.microsoft.com/office/2006/metadata/properties" xmlns:ns2="460afc10-0484-4584-b02c-7fefb8780cb8" xmlns:ns3="0ceafe2b-d316-4f4c-b586-ec87162bb012" targetNamespace="http://schemas.microsoft.com/office/2006/metadata/properties" ma:root="true" ma:fieldsID="d2cff9f3e14e47f2032f968ccea0f9be" ns2:_="" ns3:_="">
    <xsd:import namespace="460afc10-0484-4584-b02c-7fefb8780cb8"/>
    <xsd:import namespace="0ceafe2b-d316-4f4c-b586-ec87162bb0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afc10-0484-4584-b02c-7fefb8780c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89f7e44-28ad-4136-afde-a14f490735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eafe2b-d316-4f4c-b586-ec87162bb01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143d34d-8acb-4aae-b311-a2e65b08ba24}" ma:internalName="TaxCatchAll" ma:showField="CatchAllData" ma:web="0ceafe2b-d316-4f4c-b586-ec87162bb0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eafe2b-d316-4f4c-b586-ec87162bb012" xsi:nil="true"/>
    <lcf76f155ced4ddcb4097134ff3c332f xmlns="460afc10-0484-4584-b02c-7fefb8780cb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8DAEE65-8136-4B36-9E21-C0B045C087FF}"/>
</file>

<file path=customXml/itemProps2.xml><?xml version="1.0" encoding="utf-8"?>
<ds:datastoreItem xmlns:ds="http://schemas.openxmlformats.org/officeDocument/2006/customXml" ds:itemID="{DA5FAD69-3D67-4386-8085-F1EB0480AE97}"/>
</file>

<file path=customXml/itemProps3.xml><?xml version="1.0" encoding="utf-8"?>
<ds:datastoreItem xmlns:ds="http://schemas.openxmlformats.org/officeDocument/2006/customXml" ds:itemID="{410C10FD-ACD1-47B2-92DD-397AE3626238}"/>
</file>

<file path=docProps/app.xml><?xml version="1.0" encoding="utf-8"?>
<Properties xmlns="http://schemas.openxmlformats.org/officeDocument/2006/extended-properties" xmlns:vt="http://schemas.openxmlformats.org/officeDocument/2006/docPropsVTypes">
  <TotalTime>6158</TotalTime>
  <Words>509</Words>
  <Application>Microsoft Office PowerPoint</Application>
  <PresentationFormat>Breedbeeld</PresentationFormat>
  <Paragraphs>69</Paragraphs>
  <Slides>11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Circular Std</vt:lpstr>
      <vt:lpstr>Gravity</vt:lpstr>
      <vt:lpstr>Gravity Book</vt:lpstr>
      <vt:lpstr>Verdana</vt:lpstr>
      <vt:lpstr>Kantoorthema</vt:lpstr>
      <vt:lpstr>  Welzijn op Recept  een samenwerkingsmodel tussen zorg en welzijn met krachtige gevolgen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 Joost</dc:creator>
  <cp:lastModifiedBy>Jan Joost Meijs</cp:lastModifiedBy>
  <cp:revision>3</cp:revision>
  <dcterms:created xsi:type="dcterms:W3CDTF">2020-03-16T14:55:13Z</dcterms:created>
  <dcterms:modified xsi:type="dcterms:W3CDTF">2026-05-11T09:05:43Z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0x0101000CF67ED3C7A06847ABBF89B2D83FF8C0</vt:lpwstr>
  </property>
</Properties>
</file>